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Doppio One"/>
      <p:regular r:id="rId44"/>
    </p:embeddedFont>
    <p:embeddedFont>
      <p:font typeface="Cabin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DoppioOne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Cabin-bold.fntdata"/><Relationship Id="rId23" Type="http://schemas.openxmlformats.org/officeDocument/2006/relationships/slide" Target="slides/slide18.xml"/><Relationship Id="rId45" Type="http://schemas.openxmlformats.org/officeDocument/2006/relationships/font" Target="fonts/Cabin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Cabin-boldItalic.fntdata"/><Relationship Id="rId25" Type="http://schemas.openxmlformats.org/officeDocument/2006/relationships/slide" Target="slides/slide20.xml"/><Relationship Id="rId47" Type="http://schemas.openxmlformats.org/officeDocument/2006/relationships/font" Target="fonts/Cabin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Start by asking them why they choose DS for graduate study domain?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Raise hand if salary is one of the attractions DS has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9c99f8a7c2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9c99f8a7c2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9c99f8a7c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9c99f8a7c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9c99f8a7c2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9c99f8a7c2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9c99f8a7c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9c99f8a7c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9c99f8a7c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9c99f8a7c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9b6a2f52a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9b6a2f52a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9d2c644b5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9d2c644b5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9c99f8a7c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9c99f8a7c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9c99f8a7c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9c99f8a7c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9c99f8a7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9c99f8a7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9c99f8a7c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9c99f8a7c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9c99f8a7c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9c99f8a7c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9c99f8a7c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9c99f8a7c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9c99f8a7c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9c99f8a7c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9c99f8a7c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9c99f8a7c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9c99f8a7c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9c99f8a7c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9c99f8a7c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9c99f8a7c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9c99f8a7c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9c99f8a7c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9c8110446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9c811044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c99f8a7c2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9c99f8a7c2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9c8110446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9c8110446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9c99f8a7c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9c99f8a7c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9c811044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9c811044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9d2c644b5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9d2c644b5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9c99f8a7c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9c99f8a7c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9c99f8a7c2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9c99f8a7c2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9c99f8a7c2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9c99f8a7c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9c99f8a7c2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9c99f8a7c2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9a2a2ad69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9a2a2ad69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9a2a2ad69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9a2a2ad69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9c99f8a7c2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9c99f8a7c2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9c99f8a7c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9c99f8a7c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9c99f8a7c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9c99f8a7c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9c99f8a7c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9c99f8a7c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9c99f8a7c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9c99f8a7c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9d2c644b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9d2c644b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Raise hand: How many of you are taking salary as a factor when choosing data science as a major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4d9837744270d0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4d9837744270d0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6C7B4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.png"/><Relationship Id="rId13" Type="http://schemas.openxmlformats.org/officeDocument/2006/relationships/image" Target="../media/image8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5" Type="http://schemas.openxmlformats.org/officeDocument/2006/relationships/image" Target="../media/image7.png"/><Relationship Id="rId1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39.png"/><Relationship Id="rId7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kaggle.com/datasets/ruchi798/data-science-job-salarie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6362" y="2579897"/>
            <a:ext cx="1323294" cy="13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1750" y="488305"/>
            <a:ext cx="1694691" cy="17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223200" y="1172225"/>
            <a:ext cx="68580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DATA SCIENCE JOB </a:t>
            </a:r>
            <a:r>
              <a:rPr lang="en" sz="5400">
                <a:solidFill>
                  <a:srgbClr val="FEC928"/>
                </a:solidFill>
                <a:latin typeface="Doppio One"/>
                <a:ea typeface="Doppio One"/>
                <a:cs typeface="Doppio One"/>
                <a:sym typeface="Doppio One"/>
              </a:rPr>
              <a:t>SALARIES</a:t>
            </a:r>
            <a:r>
              <a:rPr lang="en" sz="5400">
                <a:solidFill>
                  <a:srgbClr val="C2CC9A"/>
                </a:solidFill>
                <a:latin typeface="Doppio One"/>
                <a:ea typeface="Doppio One"/>
                <a:cs typeface="Doppio One"/>
                <a:sym typeface="Doppio One"/>
              </a:rPr>
              <a:t> </a:t>
            </a:r>
            <a:endParaRPr sz="3600">
              <a:solidFill>
                <a:srgbClr val="C2CC9A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50650" y="4761661"/>
            <a:ext cx="68580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88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Turquoise Team: Beibei Du, Wafiakmal Miftah, Suzanna Thompson, Alisa Tian</a:t>
            </a:r>
            <a:endParaRPr sz="5688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rgbClr val="C2CC9A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2CC9A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58" name="Google Shape;58;p13"/>
          <p:cNvGrpSpPr/>
          <p:nvPr/>
        </p:nvGrpSpPr>
        <p:grpSpPr>
          <a:xfrm>
            <a:off x="631339" y="103955"/>
            <a:ext cx="7377636" cy="4333760"/>
            <a:chOff x="631339" y="103955"/>
            <a:chExt cx="7377636" cy="4333760"/>
          </a:xfrm>
        </p:grpSpPr>
        <p:pic>
          <p:nvPicPr>
            <p:cNvPr id="59" name="Google Shape;59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68478" y="181321"/>
              <a:ext cx="942715" cy="1021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824028">
              <a:off x="7074620" y="209191"/>
              <a:ext cx="684042" cy="986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162266" y="3111132"/>
              <a:ext cx="846709" cy="998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Un globo de colores&#10;&#10;Descripción generada automáticamente con confianza baja" id="62" name="Google Shape;62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 rot="1024171">
              <a:off x="676027" y="1436823"/>
              <a:ext cx="497096" cy="379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Un dibujo de una persona&#10;&#10;Descripción generada automáticamente con confianza baja" id="63" name="Google Shape;63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4361610" y="3980995"/>
              <a:ext cx="420780" cy="4567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" name="Google Shape;64;p13"/>
          <p:cNvGrpSpPr/>
          <p:nvPr/>
        </p:nvGrpSpPr>
        <p:grpSpPr>
          <a:xfrm>
            <a:off x="1659660" y="408409"/>
            <a:ext cx="7102849" cy="4421970"/>
            <a:chOff x="1659660" y="408409"/>
            <a:chExt cx="7102849" cy="4421970"/>
          </a:xfrm>
        </p:grpSpPr>
        <p:pic>
          <p:nvPicPr>
            <p:cNvPr descr="Un dibujo de una persona&#10;&#10;Descripción generada automáticamente con confianza baja" id="65" name="Google Shape;65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>
              <a:off x="8268006" y="1115194"/>
              <a:ext cx="494503" cy="511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n que contiene Patrón de fondo&#10;&#10;Descripción generada automáticamente" id="66" name="Google Shape;66;p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4422432" y="408409"/>
              <a:ext cx="281271" cy="567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bujo de una persona&#10;&#10;Descripción generada automáticamente con confianza media" id="67" name="Google Shape;67;p1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flipH="1" rot="-7657262">
              <a:off x="6365789" y="4323515"/>
              <a:ext cx="565406" cy="3513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Un globo amarillo&#10;&#10;Descripción generada automáticamente con confianza media" id="68" name="Google Shape;68;p1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flipH="1">
              <a:off x="1659660" y="3683679"/>
              <a:ext cx="365767" cy="5280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oogle Shape;69;p13"/>
          <p:cNvGrpSpPr/>
          <p:nvPr/>
        </p:nvGrpSpPr>
        <p:grpSpPr>
          <a:xfrm>
            <a:off x="364218" y="455555"/>
            <a:ext cx="8251708" cy="4306103"/>
            <a:chOff x="364218" y="455555"/>
            <a:chExt cx="8251708" cy="4306103"/>
          </a:xfrm>
        </p:grpSpPr>
        <p:pic>
          <p:nvPicPr>
            <p:cNvPr id="70" name="Google Shape;70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364218" y="3144448"/>
              <a:ext cx="822457" cy="89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o&#10;&#10;Descripción generada automáticamente" id="71" name="Google Shape;71;p1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 flipH="1">
              <a:off x="1205309" y="488305"/>
              <a:ext cx="506406" cy="528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n que contiene Patrón de fondo&#10;&#10;Descripción generada automáticamente" id="72" name="Google Shape;72;p1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flipH="1" rot="1440091">
              <a:off x="3538177" y="4264837"/>
              <a:ext cx="554865" cy="401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bujo de la tierra desde el espacio&#10;&#10;Descripción generada automáticamente con confianza baja" id="73" name="Google Shape;73;p1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flipH="1">
              <a:off x="8049516" y="1538236"/>
              <a:ext cx="566410" cy="385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tipo, Icono&#10;&#10;Descripción generada automáticamente" id="74" name="Google Shape;74;p1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 flipH="1">
              <a:off x="5854466" y="455555"/>
              <a:ext cx="482292" cy="47307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5" name="Google Shape;75;p13"/>
          <p:cNvCxnSpPr/>
          <p:nvPr/>
        </p:nvCxnSpPr>
        <p:spPr>
          <a:xfrm>
            <a:off x="1711715" y="2929465"/>
            <a:ext cx="5731200" cy="0"/>
          </a:xfrm>
          <a:prstGeom prst="straightConnector1">
            <a:avLst/>
          </a:prstGeom>
          <a:noFill/>
          <a:ln cap="flat" cmpd="sng" w="19050">
            <a:solidFill>
              <a:srgbClr val="FEC92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" name="Google Shape;76;p13"/>
          <p:cNvSpPr txBox="1"/>
          <p:nvPr/>
        </p:nvSpPr>
        <p:spPr>
          <a:xfrm>
            <a:off x="7525825" y="4578425"/>
            <a:ext cx="15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IDS702 FA22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0" y="1246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EC928"/>
                </a:solidFill>
                <a:latin typeface="Doppio One"/>
                <a:ea typeface="Doppio One"/>
                <a:cs typeface="Doppio One"/>
                <a:sym typeface="Doppio One"/>
              </a:rPr>
              <a:t>Limitations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11700" y="888725"/>
            <a:ext cx="8520600" cy="39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oppio One"/>
              <a:buAutoNum type="arabicPeriod"/>
            </a:pPr>
            <a:r>
              <a:rPr lang="en" sz="3000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Approx. 700 rows</a:t>
            </a:r>
            <a:endParaRPr sz="3000"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-419100" lvl="0" marL="457200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oppio One"/>
              <a:buAutoNum type="arabicPeriod"/>
            </a:pPr>
            <a:r>
              <a:rPr lang="en" sz="3000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Limited predictors (11) </a:t>
            </a:r>
            <a:endParaRPr sz="3000"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-419100" lvl="0" marL="457200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oppio One"/>
              <a:buAutoNum type="arabicPeriod"/>
            </a:pPr>
            <a:r>
              <a:rPr lang="en" sz="3000">
                <a:solidFill>
                  <a:schemeClr val="lt1"/>
                </a:solidFill>
              </a:rPr>
              <a:t>Most data is from US (No data from Africa or Australia) 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311700" y="189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>
                <a:solidFill>
                  <a:srgbClr val="FEC928"/>
                </a:solidFill>
              </a:rPr>
              <a:t>Salary, Currency, or Salary in USD? </a:t>
            </a:r>
            <a:endParaRPr sz="2600">
              <a:solidFill>
                <a:srgbClr val="FEC928"/>
              </a:solidFill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50" y="785338"/>
            <a:ext cx="7305675" cy="39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1507550" y="1017725"/>
            <a:ext cx="2546400" cy="34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4307725" y="1017725"/>
            <a:ext cx="1013100" cy="34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4" name="Google Shape;164;p23"/>
          <p:cNvSpPr/>
          <p:nvPr/>
        </p:nvSpPr>
        <p:spPr>
          <a:xfrm>
            <a:off x="5574600" y="1017725"/>
            <a:ext cx="2546400" cy="34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1596275" y="950225"/>
            <a:ext cx="2546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Currency</a:t>
            </a:r>
            <a:endParaRPr sz="1900"/>
          </a:p>
        </p:txBody>
      </p:sp>
      <p:sp>
        <p:nvSpPr>
          <p:cNvPr id="166" name="Google Shape;166;p23"/>
          <p:cNvSpPr txBox="1"/>
          <p:nvPr/>
        </p:nvSpPr>
        <p:spPr>
          <a:xfrm>
            <a:off x="4142675" y="950225"/>
            <a:ext cx="2546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Salary</a:t>
            </a:r>
            <a:endParaRPr sz="1900"/>
          </a:p>
        </p:txBody>
      </p:sp>
      <p:sp>
        <p:nvSpPr>
          <p:cNvPr id="167" name="Google Shape;167;p23"/>
          <p:cNvSpPr txBox="1"/>
          <p:nvPr/>
        </p:nvSpPr>
        <p:spPr>
          <a:xfrm>
            <a:off x="5574600" y="950225"/>
            <a:ext cx="2546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Salary in USD</a:t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23" y="1312500"/>
            <a:ext cx="3685424" cy="3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 rotWithShape="1">
          <a:blip r:embed="rId4">
            <a:alphaModFix/>
          </a:blip>
          <a:srcRect b="0" l="61637" r="0" t="0"/>
          <a:stretch/>
        </p:blipFill>
        <p:spPr>
          <a:xfrm>
            <a:off x="5574613" y="779575"/>
            <a:ext cx="2802626" cy="39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200625" y="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>
                <a:solidFill>
                  <a:srgbClr val="FEC928"/>
                </a:solidFill>
              </a:rPr>
              <a:t>Salary, Currency, or Salary in USD? </a:t>
            </a:r>
            <a:endParaRPr sz="2600">
              <a:solidFill>
                <a:srgbClr val="FEC928"/>
              </a:solidFill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 rotWithShape="1">
          <a:blip r:embed="rId4">
            <a:alphaModFix/>
          </a:blip>
          <a:srcRect b="0" l="6071" r="38224" t="0"/>
          <a:stretch/>
        </p:blipFill>
        <p:spPr>
          <a:xfrm rot="-1226942">
            <a:off x="2044215" y="820465"/>
            <a:ext cx="1337542" cy="129922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/>
          <p:nvPr/>
        </p:nvSpPr>
        <p:spPr>
          <a:xfrm>
            <a:off x="5702725" y="1005750"/>
            <a:ext cx="2546400" cy="34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5641275" y="938250"/>
            <a:ext cx="2546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Salary in USD</a:t>
            </a:r>
            <a:endParaRPr sz="1900"/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4426" y="627751"/>
            <a:ext cx="877624" cy="87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311700" y="17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C928"/>
                </a:solidFill>
              </a:rPr>
              <a:t>Data Cleaning: Job Title</a:t>
            </a:r>
            <a:endParaRPr>
              <a:solidFill>
                <a:srgbClr val="FEC928"/>
              </a:solidFill>
            </a:endParaRPr>
          </a:p>
        </p:txBody>
      </p:sp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7118"/>
            <a:ext cx="9143999" cy="3798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138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>
                <a:solidFill>
                  <a:srgbClr val="FEC928"/>
                </a:solidFill>
              </a:rPr>
              <a:t>Data Cleaned: Job Title New Distributions</a:t>
            </a:r>
            <a:endParaRPr sz="2700">
              <a:solidFill>
                <a:srgbClr val="FEC928"/>
              </a:solidFill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468750" y="863250"/>
            <a:ext cx="7930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EC928"/>
                </a:solidFill>
              </a:rPr>
              <a:t>Data Engineer: 181</a:t>
            </a:r>
            <a:endParaRPr b="1" sz="3000">
              <a:solidFill>
                <a:srgbClr val="FEC92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EC92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EC928"/>
                </a:solidFill>
              </a:rPr>
              <a:t>Data Scientist: 209</a:t>
            </a:r>
            <a:endParaRPr b="1" sz="3000">
              <a:solidFill>
                <a:srgbClr val="FEC92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EC92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EC928"/>
                </a:solidFill>
              </a:rPr>
              <a:t>Data Analyst: 134</a:t>
            </a:r>
            <a:endParaRPr b="1" sz="3000">
              <a:solidFill>
                <a:srgbClr val="FEC92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EC92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EC928"/>
                </a:solidFill>
              </a:rPr>
              <a:t>Machine Learning Engineer: 63</a:t>
            </a:r>
            <a:endParaRPr b="1" sz="3000">
              <a:solidFill>
                <a:srgbClr val="FEC92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-1498750" y="-10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EC928"/>
                </a:solidFill>
                <a:latin typeface="Doppio One"/>
                <a:ea typeface="Doppio One"/>
                <a:cs typeface="Doppio One"/>
                <a:sym typeface="Doppio One"/>
              </a:rPr>
              <a:t>Data </a:t>
            </a:r>
            <a:r>
              <a:rPr lang="en" sz="5200">
                <a:solidFill>
                  <a:srgbClr val="FEC928"/>
                </a:solidFill>
                <a:latin typeface="Doppio One"/>
                <a:ea typeface="Doppio One"/>
                <a:cs typeface="Doppio One"/>
                <a:sym typeface="Doppio One"/>
              </a:rPr>
              <a:t>Visualization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25" y="785475"/>
            <a:ext cx="7396374" cy="44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/>
          <p:nvPr/>
        </p:nvSpPr>
        <p:spPr>
          <a:xfrm>
            <a:off x="2090150" y="2660575"/>
            <a:ext cx="1342800" cy="22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 txBox="1"/>
          <p:nvPr/>
        </p:nvSpPr>
        <p:spPr>
          <a:xfrm>
            <a:off x="2330850" y="2574475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Salary</a:t>
            </a: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2141200" y="4662600"/>
            <a:ext cx="1342800" cy="22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/>
          <p:nvPr/>
        </p:nvSpPr>
        <p:spPr>
          <a:xfrm>
            <a:off x="5600125" y="2660575"/>
            <a:ext cx="1342800" cy="22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/>
          <p:nvPr/>
        </p:nvSpPr>
        <p:spPr>
          <a:xfrm>
            <a:off x="5600125" y="4662600"/>
            <a:ext cx="1342800" cy="22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 txBox="1"/>
          <p:nvPr/>
        </p:nvSpPr>
        <p:spPr>
          <a:xfrm>
            <a:off x="5739475" y="2574475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Salary</a:t>
            </a:r>
            <a:endParaRPr/>
          </a:p>
        </p:txBody>
      </p:sp>
      <p:sp>
        <p:nvSpPr>
          <p:cNvPr id="207" name="Google Shape;207;p27"/>
          <p:cNvSpPr txBox="1"/>
          <p:nvPr/>
        </p:nvSpPr>
        <p:spPr>
          <a:xfrm>
            <a:off x="2242175" y="4576500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Salary</a:t>
            </a:r>
            <a:endParaRPr/>
          </a:p>
        </p:txBody>
      </p:sp>
      <p:sp>
        <p:nvSpPr>
          <p:cNvPr id="208" name="Google Shape;208;p27"/>
          <p:cNvSpPr txBox="1"/>
          <p:nvPr/>
        </p:nvSpPr>
        <p:spPr>
          <a:xfrm>
            <a:off x="5739475" y="4576500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Salary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ctrTitle"/>
          </p:nvPr>
        </p:nvSpPr>
        <p:spPr>
          <a:xfrm>
            <a:off x="-2706192" y="-1804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C928"/>
                </a:solidFill>
                <a:latin typeface="Doppio One"/>
                <a:ea typeface="Doppio One"/>
                <a:cs typeface="Doppio One"/>
                <a:sym typeface="Doppio One"/>
              </a:rPr>
              <a:t>Methods</a:t>
            </a:r>
            <a:r>
              <a:rPr lang="en">
                <a:latin typeface="Doppio One"/>
                <a:ea typeface="Doppio One"/>
                <a:cs typeface="Doppio One"/>
                <a:sym typeface="Doppio One"/>
              </a:rPr>
              <a:t> </a:t>
            </a:r>
            <a:endParaRPr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ppio One"/>
              <a:ea typeface="Doppio One"/>
              <a:cs typeface="Doppio One"/>
              <a:sym typeface="Doppio One"/>
            </a:endParaRPr>
          </a:p>
        </p:txBody>
      </p:sp>
      <p:sp>
        <p:nvSpPr>
          <p:cNvPr id="214" name="Google Shape;214;p28"/>
          <p:cNvSpPr txBox="1"/>
          <p:nvPr>
            <p:ph idx="1" type="subTitle"/>
          </p:nvPr>
        </p:nvSpPr>
        <p:spPr>
          <a:xfrm>
            <a:off x="272625" y="1304700"/>
            <a:ext cx="8520600" cy="3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We have used one model for each question: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oppio One"/>
              <a:buAutoNum type="arabicParenR"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Multivariate Linear Regression for salary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Output: Continuous, Salary in USD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oppio One"/>
              <a:buAutoNum type="arabicParenR"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Multinomial Logistic Regression for remote ratio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Output: 3 levels: Remote, Hybrid, or In Person</a:t>
            </a:r>
            <a:endParaRPr>
              <a:solidFill>
                <a:srgbClr val="C2CC9A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ctrTitle"/>
          </p:nvPr>
        </p:nvSpPr>
        <p:spPr>
          <a:xfrm>
            <a:off x="8" y="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C928"/>
                </a:solidFill>
                <a:latin typeface="Doppio One"/>
                <a:ea typeface="Doppio One"/>
                <a:cs typeface="Doppio One"/>
                <a:sym typeface="Doppio One"/>
              </a:rPr>
              <a:t>Results: Salary</a:t>
            </a:r>
            <a:endParaRPr>
              <a:solidFill>
                <a:srgbClr val="FEC928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EC928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  <p:sp>
        <p:nvSpPr>
          <p:cNvPr id="220" name="Google Shape;220;p29"/>
          <p:cNvSpPr txBox="1"/>
          <p:nvPr>
            <p:ph idx="1" type="subTitle"/>
          </p:nvPr>
        </p:nvSpPr>
        <p:spPr>
          <a:xfrm>
            <a:off x="311700" y="1465900"/>
            <a:ext cx="8520600" cy="3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Adjusted R-Squared: 0.5372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Significant Predictors: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Company Location, Experience Level,  Job Title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ctrTitle"/>
          </p:nvPr>
        </p:nvSpPr>
        <p:spPr>
          <a:xfrm>
            <a:off x="623408" y="-810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C928"/>
                </a:solidFill>
                <a:latin typeface="Doppio One"/>
                <a:ea typeface="Doppio One"/>
                <a:cs typeface="Doppio One"/>
                <a:sym typeface="Doppio One"/>
              </a:rPr>
              <a:t>Results: Salary, Job Title?</a:t>
            </a:r>
            <a:endParaRPr>
              <a:solidFill>
                <a:srgbClr val="FEC928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  <p:sp>
        <p:nvSpPr>
          <p:cNvPr id="226" name="Google Shape;226;p30"/>
          <p:cNvSpPr txBox="1"/>
          <p:nvPr>
            <p:ph idx="1" type="subTitle"/>
          </p:nvPr>
        </p:nvSpPr>
        <p:spPr>
          <a:xfrm>
            <a:off x="311700" y="1465900"/>
            <a:ext cx="8520600" cy="3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Coefficients on Job Title, with </a:t>
            </a:r>
            <a:r>
              <a:rPr b="1" lang="en" sz="3100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‘Data Engineer’</a:t>
            </a: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 as Reference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Job Title = Machine Learning Engineer:  $15,202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Job Title = Data Scientist:  $7,386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Job Title = Data Analyst:  $-26,860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575" y="202888"/>
            <a:ext cx="7676849" cy="47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 txBox="1"/>
          <p:nvPr>
            <p:ph idx="1" type="subTitle"/>
          </p:nvPr>
        </p:nvSpPr>
        <p:spPr>
          <a:xfrm>
            <a:off x="311700" y="123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Salary: RSME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09" y="38325"/>
            <a:ext cx="502973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97" y="0"/>
            <a:ext cx="860060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97" y="0"/>
            <a:ext cx="860060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 txBox="1"/>
          <p:nvPr/>
        </p:nvSpPr>
        <p:spPr>
          <a:xfrm>
            <a:off x="5356025" y="986125"/>
            <a:ext cx="221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Funneling? </a:t>
            </a:r>
            <a:endParaRPr sz="2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97" y="0"/>
            <a:ext cx="860060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 txBox="1"/>
          <p:nvPr/>
        </p:nvSpPr>
        <p:spPr>
          <a:xfrm>
            <a:off x="5350800" y="394850"/>
            <a:ext cx="3793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No!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Equal Variance of Errors!</a:t>
            </a:r>
            <a:endParaRPr sz="2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82" y="0"/>
            <a:ext cx="87764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82" y="0"/>
            <a:ext cx="87764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 txBox="1"/>
          <p:nvPr/>
        </p:nvSpPr>
        <p:spPr>
          <a:xfrm>
            <a:off x="1760950" y="570100"/>
            <a:ext cx="429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Do the dots follow the line? </a:t>
            </a:r>
            <a:endParaRPr sz="2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82" y="0"/>
            <a:ext cx="87764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7"/>
          <p:cNvSpPr txBox="1"/>
          <p:nvPr/>
        </p:nvSpPr>
        <p:spPr>
          <a:xfrm>
            <a:off x="1634275" y="722125"/>
            <a:ext cx="475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Yes! Errors are Normally Distributed!</a:t>
            </a:r>
            <a:endParaRPr sz="2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type="ctrTitle"/>
          </p:nvPr>
        </p:nvSpPr>
        <p:spPr>
          <a:xfrm>
            <a:off x="4699125" y="267900"/>
            <a:ext cx="4022100" cy="478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C928"/>
                </a:solidFill>
                <a:latin typeface="Doppio One"/>
                <a:ea typeface="Doppio One"/>
                <a:cs typeface="Doppio One"/>
                <a:sym typeface="Doppio One"/>
              </a:rPr>
              <a:t>Now let’s pivot to our Remote Ratio question for Mike…</a:t>
            </a:r>
            <a:endParaRPr>
              <a:solidFill>
                <a:srgbClr val="FEC928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EC928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218">
            <a:off x="1954847" y="668765"/>
            <a:ext cx="1868831" cy="177439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/>
          <p:nvPr/>
        </p:nvSpPr>
        <p:spPr>
          <a:xfrm rot="67210">
            <a:off x="2406544" y="1349255"/>
            <a:ext cx="429682" cy="194182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9220">
            <a:off x="3092835" y="1701979"/>
            <a:ext cx="732779" cy="543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27677">
            <a:off x="1816835" y="1533798"/>
            <a:ext cx="593672" cy="61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92304">
            <a:off x="2737696" y="638938"/>
            <a:ext cx="391931" cy="242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453557">
            <a:off x="2007744" y="679234"/>
            <a:ext cx="305395" cy="187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9226">
            <a:off x="2643992" y="544423"/>
            <a:ext cx="236066" cy="15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78341">
            <a:off x="2265157" y="591710"/>
            <a:ext cx="239834" cy="152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90775" y="2076438"/>
            <a:ext cx="5305500" cy="252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>
            <p:ph type="ctrTitle"/>
          </p:nvPr>
        </p:nvSpPr>
        <p:spPr>
          <a:xfrm>
            <a:off x="-343217" y="-598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C928"/>
                </a:solidFill>
                <a:latin typeface="Doppio One"/>
                <a:ea typeface="Doppio One"/>
                <a:cs typeface="Doppio One"/>
                <a:sym typeface="Doppio One"/>
              </a:rPr>
              <a:t>Results: Remote Ratio</a:t>
            </a:r>
            <a:endParaRPr>
              <a:solidFill>
                <a:srgbClr val="FEC928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EC928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  <p:sp>
        <p:nvSpPr>
          <p:cNvPr id="295" name="Google Shape;295;p39"/>
          <p:cNvSpPr txBox="1"/>
          <p:nvPr>
            <p:ph idx="1" type="subTitle"/>
          </p:nvPr>
        </p:nvSpPr>
        <p:spPr>
          <a:xfrm>
            <a:off x="-232675" y="1238400"/>
            <a:ext cx="8855100" cy="30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Prediction Accuracy</a:t>
            </a: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: 0.645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Significant Predictors: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Company Location, Employment Type,  Job Title</a:t>
            </a:r>
            <a:endParaRPr b="1"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>
            <p:ph type="ctrTitle"/>
          </p:nvPr>
        </p:nvSpPr>
        <p:spPr>
          <a:xfrm>
            <a:off x="623408" y="-358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C928"/>
                </a:solidFill>
                <a:latin typeface="Doppio One"/>
                <a:ea typeface="Doppio One"/>
                <a:cs typeface="Doppio One"/>
                <a:sym typeface="Doppio One"/>
              </a:rPr>
              <a:t>Results: Remote Ratio, Job Title?</a:t>
            </a:r>
            <a:endParaRPr>
              <a:solidFill>
                <a:srgbClr val="FEC928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  <p:sp>
        <p:nvSpPr>
          <p:cNvPr id="301" name="Google Shape;301;p40"/>
          <p:cNvSpPr txBox="1"/>
          <p:nvPr>
            <p:ph idx="1" type="subTitle"/>
          </p:nvPr>
        </p:nvSpPr>
        <p:spPr>
          <a:xfrm>
            <a:off x="311700" y="1465900"/>
            <a:ext cx="8520600" cy="3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Coefficients on Job Title, with </a:t>
            </a:r>
            <a:r>
              <a:rPr b="1" lang="en" sz="3100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‘Data Engineer’</a:t>
            </a: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 as Reference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Job Title = Machine Learning Engineer:  -0.03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Job Title = Data Scientist:  -0.46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Job Title = Data Analyst:  0.07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800" y="152400"/>
            <a:ext cx="45889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ctrTitle"/>
          </p:nvPr>
        </p:nvSpPr>
        <p:spPr>
          <a:xfrm>
            <a:off x="5706500" y="38325"/>
            <a:ext cx="3361500" cy="47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C928"/>
                </a:solidFill>
              </a:rPr>
              <a:t>This is Mike.</a:t>
            </a:r>
            <a:endParaRPr>
              <a:solidFill>
                <a:srgbClr val="FEC92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09" y="38325"/>
            <a:ext cx="502973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/>
          <p:nvPr/>
        </p:nvSpPr>
        <p:spPr>
          <a:xfrm rot="-978265">
            <a:off x="4596956" y="1471963"/>
            <a:ext cx="1834789" cy="92427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rgbClr val="FEC9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050" y="82625"/>
            <a:ext cx="661493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C928"/>
                </a:solidFill>
                <a:latin typeface="Doppio One"/>
                <a:ea typeface="Doppio One"/>
                <a:cs typeface="Doppio One"/>
                <a:sym typeface="Doppio One"/>
              </a:rPr>
              <a:t>Conclusion</a:t>
            </a:r>
            <a:r>
              <a:rPr lang="en">
                <a:latin typeface="Doppio One"/>
                <a:ea typeface="Doppio One"/>
                <a:cs typeface="Doppio One"/>
                <a:sym typeface="Doppio One"/>
              </a:rPr>
              <a:t> </a:t>
            </a:r>
            <a:endParaRPr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ppio One"/>
              <a:ea typeface="Doppio One"/>
              <a:cs typeface="Doppio One"/>
              <a:sym typeface="Doppio On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/>
          <p:nvPr>
            <p:ph type="ctrTitle"/>
          </p:nvPr>
        </p:nvSpPr>
        <p:spPr>
          <a:xfrm flipH="1" rot="219">
            <a:off x="4356225" y="158"/>
            <a:ext cx="4711800" cy="514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88">
                <a:solidFill>
                  <a:srgbClr val="FEC928"/>
                </a:solidFill>
              </a:rPr>
              <a:t>With what we’ve just learned, what job should Mike take?</a:t>
            </a:r>
            <a:endParaRPr sz="3188">
              <a:solidFill>
                <a:srgbClr val="FEC92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FEC928"/>
              </a:solidFill>
            </a:endParaRPr>
          </a:p>
          <a:p>
            <a:pPr indent="-400050" lvl="0" marL="457200" rtl="0" algn="ctr">
              <a:spcBef>
                <a:spcPts val="0"/>
              </a:spcBef>
              <a:spcAft>
                <a:spcPts val="0"/>
              </a:spcAft>
              <a:buClr>
                <a:srgbClr val="FEC928"/>
              </a:buClr>
              <a:buSzPct val="100000"/>
              <a:buAutoNum type="arabicPeriod"/>
            </a:pPr>
            <a:r>
              <a:rPr lang="en" sz="3000">
                <a:solidFill>
                  <a:srgbClr val="FEC928"/>
                </a:solidFill>
              </a:rPr>
              <a:t>Machine Learning Engineer: Remote</a:t>
            </a:r>
            <a:endParaRPr sz="3000">
              <a:solidFill>
                <a:srgbClr val="FEC928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EC928"/>
              </a:solidFill>
            </a:endParaRPr>
          </a:p>
          <a:p>
            <a:pPr indent="-400050" lvl="0" marL="457200" rtl="0" algn="ctr">
              <a:spcBef>
                <a:spcPts val="0"/>
              </a:spcBef>
              <a:spcAft>
                <a:spcPts val="0"/>
              </a:spcAft>
              <a:buClr>
                <a:srgbClr val="FEC928"/>
              </a:buClr>
              <a:buSzPct val="100000"/>
              <a:buAutoNum type="arabicPeriod"/>
            </a:pPr>
            <a:r>
              <a:rPr lang="en" sz="3000">
                <a:solidFill>
                  <a:srgbClr val="FEC928"/>
                </a:solidFill>
              </a:rPr>
              <a:t>Data Scientist: In Person</a:t>
            </a:r>
            <a:endParaRPr sz="3000">
              <a:solidFill>
                <a:srgbClr val="FEC928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EC928"/>
              </a:solidFill>
            </a:endParaRPr>
          </a:p>
          <a:p>
            <a:pPr indent="-400050" lvl="0" marL="457200" rtl="0" algn="ctr">
              <a:spcBef>
                <a:spcPts val="0"/>
              </a:spcBef>
              <a:spcAft>
                <a:spcPts val="0"/>
              </a:spcAft>
              <a:buClr>
                <a:srgbClr val="FEC928"/>
              </a:buClr>
              <a:buSzPct val="100000"/>
              <a:buAutoNum type="arabicPeriod"/>
            </a:pPr>
            <a:r>
              <a:rPr lang="en" sz="3000">
                <a:solidFill>
                  <a:srgbClr val="FEC928"/>
                </a:solidFill>
              </a:rPr>
              <a:t>Data Analyst: Remote</a:t>
            </a:r>
            <a:endParaRPr sz="2333">
              <a:solidFill>
                <a:srgbClr val="FEC92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09" y="38325"/>
            <a:ext cx="502973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134" y="-56100"/>
            <a:ext cx="502973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5"/>
          <p:cNvSpPr txBox="1"/>
          <p:nvPr/>
        </p:nvSpPr>
        <p:spPr>
          <a:xfrm>
            <a:off x="3290775" y="2571750"/>
            <a:ext cx="209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Machine Learning Engineer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876" y="3614450"/>
            <a:ext cx="1700349" cy="125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8450" y="2876725"/>
            <a:ext cx="1752333" cy="163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134" y="-56100"/>
            <a:ext cx="502973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6"/>
          <p:cNvSpPr txBox="1"/>
          <p:nvPr/>
        </p:nvSpPr>
        <p:spPr>
          <a:xfrm>
            <a:off x="3290775" y="2571750"/>
            <a:ext cx="209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Machine Learning Engineer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876" y="3614450"/>
            <a:ext cx="1700349" cy="125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8450" y="2876725"/>
            <a:ext cx="1752333" cy="1633438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6"/>
          <p:cNvSpPr txBox="1"/>
          <p:nvPr/>
        </p:nvSpPr>
        <p:spPr>
          <a:xfrm>
            <a:off x="121375" y="445050"/>
            <a:ext cx="2549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EC928"/>
                </a:solidFill>
              </a:rPr>
              <a:t>Have fun at work, Mike!</a:t>
            </a:r>
            <a:endParaRPr b="1" sz="3000">
              <a:solidFill>
                <a:srgbClr val="FEC928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/>
          <p:nvPr>
            <p:ph type="ctrTitle"/>
          </p:nvPr>
        </p:nvSpPr>
        <p:spPr>
          <a:xfrm>
            <a:off x="221483" y="51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C928"/>
                </a:solidFill>
                <a:latin typeface="Doppio One"/>
                <a:ea typeface="Doppio One"/>
                <a:cs typeface="Doppio One"/>
                <a:sym typeface="Doppio One"/>
              </a:rPr>
              <a:t>Questions?</a:t>
            </a:r>
            <a:endParaRPr>
              <a:solidFill>
                <a:srgbClr val="FEC928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/>
          <p:nvPr>
            <p:ph type="ctrTitle"/>
          </p:nvPr>
        </p:nvSpPr>
        <p:spPr>
          <a:xfrm>
            <a:off x="260808" y="16403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C928"/>
                </a:solidFill>
                <a:latin typeface="Doppio One"/>
                <a:ea typeface="Doppio One"/>
                <a:cs typeface="Doppio One"/>
                <a:sym typeface="Doppio One"/>
              </a:rPr>
              <a:t>Thank you!</a:t>
            </a:r>
            <a:endParaRPr>
              <a:solidFill>
                <a:srgbClr val="FEC928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C928"/>
                </a:solidFill>
                <a:latin typeface="Doppio One"/>
                <a:ea typeface="Doppio One"/>
                <a:cs typeface="Doppio One"/>
                <a:sym typeface="Doppio One"/>
              </a:rPr>
              <a:t>LGTM!!!</a:t>
            </a:r>
            <a:endParaRPr>
              <a:solidFill>
                <a:srgbClr val="FEC928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EC928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"/>
          <p:cNvSpPr txBox="1"/>
          <p:nvPr>
            <p:ph type="ctrTitle"/>
          </p:nvPr>
        </p:nvSpPr>
        <p:spPr>
          <a:xfrm>
            <a:off x="-2144742" y="828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C928"/>
                </a:solidFill>
                <a:latin typeface="Doppio One"/>
                <a:ea typeface="Doppio One"/>
                <a:cs typeface="Doppio One"/>
                <a:sym typeface="Doppio One"/>
              </a:rPr>
              <a:t>Reference</a:t>
            </a:r>
            <a:r>
              <a:rPr lang="en">
                <a:solidFill>
                  <a:srgbClr val="FEC928"/>
                </a:solidFill>
                <a:latin typeface="Doppio One"/>
                <a:ea typeface="Doppio One"/>
                <a:cs typeface="Doppio One"/>
                <a:sym typeface="Doppio One"/>
              </a:rPr>
              <a:t>s</a:t>
            </a:r>
            <a:endParaRPr>
              <a:solidFill>
                <a:srgbClr val="FEC928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ppio One"/>
              <a:ea typeface="Doppio One"/>
              <a:cs typeface="Doppio One"/>
              <a:sym typeface="Doppio One"/>
            </a:endParaRPr>
          </a:p>
        </p:txBody>
      </p:sp>
      <p:sp>
        <p:nvSpPr>
          <p:cNvPr id="355" name="Google Shape;355;p49"/>
          <p:cNvSpPr txBox="1"/>
          <p:nvPr>
            <p:ph idx="1" type="subTitle"/>
          </p:nvPr>
        </p:nvSpPr>
        <p:spPr>
          <a:xfrm>
            <a:off x="311700" y="2441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740" u="sng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https://www.kaggle.com/datasets/ruchi798/data-science-job-salaries</a:t>
            </a:r>
            <a:endParaRPr sz="1740"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740"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740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Andrea Lane, Ph.D</a:t>
            </a:r>
            <a:endParaRPr sz="1740"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C928"/>
                </a:solidFill>
              </a:rPr>
              <a:t>Future Work:</a:t>
            </a:r>
            <a:endParaRPr>
              <a:solidFill>
                <a:srgbClr val="FEC92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C928"/>
                </a:solidFill>
              </a:rPr>
              <a:t>LGTM!!!!</a:t>
            </a:r>
            <a:endParaRPr>
              <a:solidFill>
                <a:srgbClr val="FEC92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311700" y="3003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EC928"/>
                </a:solidFill>
              </a:rPr>
              <a:t>Mike has Three Job Offers and he’s conflicted</a:t>
            </a:r>
            <a:endParaRPr b="1" sz="3600">
              <a:solidFill>
                <a:srgbClr val="FEC928"/>
              </a:solidFill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49" y="831625"/>
            <a:ext cx="4129799" cy="42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1748275" y="2571750"/>
            <a:ext cx="1013400" cy="4941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1575" y="2358025"/>
            <a:ext cx="1662525" cy="16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925" y="1798049"/>
            <a:ext cx="1941775" cy="19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848" y="1181238"/>
            <a:ext cx="2041525" cy="20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ctrTitle"/>
          </p:nvPr>
        </p:nvSpPr>
        <p:spPr>
          <a:xfrm>
            <a:off x="4180675" y="744575"/>
            <a:ext cx="4963200" cy="41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Clr>
                <a:srgbClr val="FEC928"/>
              </a:buClr>
              <a:buSzPts val="3000"/>
              <a:buAutoNum type="arabicPeriod"/>
            </a:pPr>
            <a:r>
              <a:rPr lang="en" sz="3000">
                <a:solidFill>
                  <a:srgbClr val="FEC928"/>
                </a:solidFill>
              </a:rPr>
              <a:t>Machine Learning Engineer: Remote</a:t>
            </a:r>
            <a:endParaRPr sz="3000">
              <a:solidFill>
                <a:srgbClr val="FEC928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EC928"/>
              </a:solidFill>
            </a:endParaRPr>
          </a:p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Clr>
                <a:srgbClr val="FEC928"/>
              </a:buClr>
              <a:buSzPts val="3000"/>
              <a:buAutoNum type="arabicPeriod"/>
            </a:pPr>
            <a:r>
              <a:rPr lang="en" sz="3000">
                <a:solidFill>
                  <a:srgbClr val="FEC928"/>
                </a:solidFill>
              </a:rPr>
              <a:t>Data Scientist: In Person</a:t>
            </a:r>
            <a:endParaRPr sz="3000">
              <a:solidFill>
                <a:srgbClr val="FEC928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EC928"/>
              </a:solidFill>
            </a:endParaRPr>
          </a:p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Clr>
                <a:srgbClr val="FEC928"/>
              </a:buClr>
              <a:buSzPts val="3000"/>
              <a:buAutoNum type="arabicPeriod"/>
            </a:pPr>
            <a:r>
              <a:rPr lang="en" sz="3000">
                <a:solidFill>
                  <a:srgbClr val="FEC928"/>
                </a:solidFill>
              </a:rPr>
              <a:t>Data Analyst: Remote</a:t>
            </a:r>
            <a:endParaRPr sz="3000">
              <a:solidFill>
                <a:srgbClr val="FEC928"/>
              </a:solidFill>
            </a:endParaRPr>
          </a:p>
        </p:txBody>
      </p:sp>
      <p:sp>
        <p:nvSpPr>
          <p:cNvPr id="105" name="Google Shape;105;p17"/>
          <p:cNvSpPr txBox="1"/>
          <p:nvPr>
            <p:ph idx="1" type="subTitle"/>
          </p:nvPr>
        </p:nvSpPr>
        <p:spPr>
          <a:xfrm>
            <a:off x="311700" y="3003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EC928"/>
                </a:solidFill>
              </a:rPr>
              <a:t>Mike has Three Job Offers and he’s conflicted</a:t>
            </a:r>
            <a:endParaRPr b="1" sz="3600">
              <a:solidFill>
                <a:srgbClr val="FEC928"/>
              </a:solidFill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99" y="831625"/>
            <a:ext cx="4129799" cy="42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1608900" y="2570375"/>
            <a:ext cx="1013400" cy="4941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0775" y="3115349"/>
            <a:ext cx="2165675" cy="19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300" y="3115349"/>
            <a:ext cx="2165674" cy="19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9625" y="3450224"/>
            <a:ext cx="2165675" cy="19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350" y="589788"/>
            <a:ext cx="205740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>
            <p:ph idx="1" type="subTitle"/>
          </p:nvPr>
        </p:nvSpPr>
        <p:spPr>
          <a:xfrm>
            <a:off x="311700" y="668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EC928"/>
                </a:solidFill>
              </a:rPr>
              <a:t>Mike has Three Job Offers and he’s conflicted</a:t>
            </a:r>
            <a:endParaRPr b="1" sz="3600">
              <a:solidFill>
                <a:srgbClr val="FEC928"/>
              </a:solidFill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49" y="831625"/>
            <a:ext cx="4129799" cy="42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>
            <a:off x="1748275" y="2571750"/>
            <a:ext cx="1013400" cy="4941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4928100" y="1013500"/>
            <a:ext cx="39042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EC928"/>
                </a:solidFill>
              </a:rPr>
              <a:t>The companies are NOT sharing his offered salary.</a:t>
            </a:r>
            <a:endParaRPr b="1" sz="3000">
              <a:solidFill>
                <a:srgbClr val="FEC92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EC92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EC928"/>
                </a:solidFill>
              </a:rPr>
              <a:t>Mike would prefer to</a:t>
            </a:r>
            <a:r>
              <a:rPr b="1" lang="en" sz="3000">
                <a:solidFill>
                  <a:srgbClr val="FEC928"/>
                </a:solidFill>
              </a:rPr>
              <a:t> </a:t>
            </a:r>
            <a:r>
              <a:rPr b="1" lang="en" sz="3300">
                <a:solidFill>
                  <a:srgbClr val="FEC928"/>
                </a:solidFill>
              </a:rPr>
              <a:t>work remote</a:t>
            </a:r>
            <a:r>
              <a:rPr b="1" lang="en" sz="3000">
                <a:solidFill>
                  <a:srgbClr val="FEC928"/>
                </a:solidFill>
              </a:rPr>
              <a:t> </a:t>
            </a:r>
            <a:r>
              <a:rPr b="1" lang="en" sz="2800">
                <a:solidFill>
                  <a:srgbClr val="FEC928"/>
                </a:solidFill>
              </a:rPr>
              <a:t>and make as much </a:t>
            </a:r>
            <a:r>
              <a:rPr b="1" lang="en" sz="3300">
                <a:solidFill>
                  <a:srgbClr val="FEC928"/>
                </a:solidFill>
              </a:rPr>
              <a:t>money</a:t>
            </a:r>
            <a:r>
              <a:rPr b="1" lang="en" sz="3000">
                <a:solidFill>
                  <a:srgbClr val="FEC928"/>
                </a:solidFill>
              </a:rPr>
              <a:t> </a:t>
            </a:r>
            <a:r>
              <a:rPr b="1" lang="en" sz="2800">
                <a:solidFill>
                  <a:srgbClr val="FEC928"/>
                </a:solidFill>
              </a:rPr>
              <a:t>as possible.</a:t>
            </a:r>
            <a:endParaRPr b="1" sz="2800">
              <a:solidFill>
                <a:srgbClr val="FEC92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EC92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EC928"/>
              </a:solidFill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426" y="3433451"/>
            <a:ext cx="1727651" cy="13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338188">
            <a:off x="224553" y="3114128"/>
            <a:ext cx="1473946" cy="1473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43873">
            <a:off x="2706007" y="729101"/>
            <a:ext cx="900001" cy="6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8695">
            <a:off x="976449" y="872677"/>
            <a:ext cx="698909" cy="49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5058" y="505601"/>
            <a:ext cx="556579" cy="39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61461">
            <a:off x="1603447" y="642200"/>
            <a:ext cx="556575" cy="39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ctrTitle"/>
          </p:nvPr>
        </p:nvSpPr>
        <p:spPr>
          <a:xfrm>
            <a:off x="4180800" y="-53550"/>
            <a:ext cx="4963200" cy="41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EC928"/>
              </a:solidFill>
            </a:endParaRPr>
          </a:p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Clr>
                <a:srgbClr val="FEC928"/>
              </a:buClr>
              <a:buSzPts val="3000"/>
              <a:buAutoNum type="arabicPeriod"/>
            </a:pPr>
            <a:r>
              <a:rPr lang="en" sz="3000">
                <a:solidFill>
                  <a:srgbClr val="FEC928"/>
                </a:solidFill>
              </a:rPr>
              <a:t>Machine Learning Engineer</a:t>
            </a:r>
            <a:r>
              <a:rPr lang="en" sz="3000">
                <a:solidFill>
                  <a:srgbClr val="FEC928"/>
                </a:solidFill>
              </a:rPr>
              <a:t>: Remote</a:t>
            </a:r>
            <a:endParaRPr sz="3000">
              <a:solidFill>
                <a:srgbClr val="FEC928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EC928"/>
              </a:solidFill>
            </a:endParaRPr>
          </a:p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Clr>
                <a:srgbClr val="FEC928"/>
              </a:buClr>
              <a:buSzPts val="3000"/>
              <a:buAutoNum type="arabicPeriod"/>
            </a:pPr>
            <a:r>
              <a:rPr lang="en" sz="3000">
                <a:solidFill>
                  <a:srgbClr val="FEC928"/>
                </a:solidFill>
              </a:rPr>
              <a:t>Data Scientist: In Person</a:t>
            </a:r>
            <a:endParaRPr sz="3000">
              <a:solidFill>
                <a:srgbClr val="FEC928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EC928"/>
              </a:solidFill>
            </a:endParaRPr>
          </a:p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Clr>
                <a:srgbClr val="FEC928"/>
              </a:buClr>
              <a:buSzPts val="3000"/>
              <a:buAutoNum type="arabicPeriod"/>
            </a:pPr>
            <a:r>
              <a:rPr lang="en" sz="3000">
                <a:solidFill>
                  <a:srgbClr val="FEC928"/>
                </a:solidFill>
              </a:rPr>
              <a:t>Data Analyst: Remote</a:t>
            </a:r>
            <a:endParaRPr sz="3000">
              <a:solidFill>
                <a:srgbClr val="FEC928"/>
              </a:solidFill>
            </a:endParaRPr>
          </a:p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311700" y="3003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EC928"/>
                </a:solidFill>
              </a:rPr>
              <a:t>Mike has Three Job Offers and he’s conflicted</a:t>
            </a:r>
            <a:endParaRPr b="1" sz="3600">
              <a:solidFill>
                <a:srgbClr val="FEC928"/>
              </a:solidFill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99" y="831625"/>
            <a:ext cx="4129799" cy="42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/>
          <p:nvPr/>
        </p:nvSpPr>
        <p:spPr>
          <a:xfrm>
            <a:off x="1608900" y="2570375"/>
            <a:ext cx="1013400" cy="4941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4396050" y="3775275"/>
            <a:ext cx="457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EC928"/>
                </a:solidFill>
              </a:rPr>
              <a:t>What job do YOU think Mike should take?</a:t>
            </a:r>
            <a:endParaRPr b="1" sz="3000">
              <a:solidFill>
                <a:srgbClr val="FEC92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ctrTitle"/>
          </p:nvPr>
        </p:nvSpPr>
        <p:spPr>
          <a:xfrm>
            <a:off x="-2054492" y="-1303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C928"/>
                </a:solidFill>
                <a:latin typeface="Doppio One"/>
                <a:ea typeface="Doppio One"/>
                <a:cs typeface="Doppio One"/>
                <a:sym typeface="Doppio One"/>
              </a:rPr>
              <a:t>Background</a:t>
            </a:r>
            <a:endParaRPr>
              <a:solidFill>
                <a:srgbClr val="FEC928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>
            <p:ph idx="1" type="subTitle"/>
          </p:nvPr>
        </p:nvSpPr>
        <p:spPr>
          <a:xfrm>
            <a:off x="311700" y="1129650"/>
            <a:ext cx="8520600" cy="3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Our project is focused on understanding the salaries and remoteness of data science jobs. We have two questions:</a:t>
            </a: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 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oppio One"/>
              <a:buAutoNum type="arabicPeriod"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Can we predict a data scientist‘s salary based on their company’s location, personal location, if they work remotely, and their job title?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oppio One"/>
              <a:buAutoNum type="arabicPeriod"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What are the employment related characteristics that impact whether an employee works remote, hybrid, or in person?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ppio One"/>
                <a:ea typeface="Doppio One"/>
                <a:cs typeface="Doppio One"/>
                <a:sym typeface="Doppio One"/>
              </a:rPr>
              <a:t> </a:t>
            </a:r>
            <a:endParaRPr>
              <a:latin typeface="Doppio One"/>
              <a:ea typeface="Doppio One"/>
              <a:cs typeface="Doppio One"/>
              <a:sym typeface="Doppio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-1935800" y="46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EC928"/>
                </a:solidFill>
                <a:latin typeface="Doppio One"/>
                <a:ea typeface="Doppio One"/>
                <a:cs typeface="Doppio One"/>
                <a:sym typeface="Doppio One"/>
              </a:rPr>
              <a:t>Data Overview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11700" y="3788600"/>
            <a:ext cx="85206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oppio One"/>
              <a:buAutoNum type="arabicPeriod"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Shape of dataset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oppio One"/>
              <a:buAutoNum type="arabicPeriod"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NaN values</a:t>
            </a:r>
            <a:endParaRPr>
              <a:solidFill>
                <a:schemeClr val="lt1"/>
              </a:solidFill>
              <a:latin typeface="Doppio One"/>
              <a:ea typeface="Doppio One"/>
              <a:cs typeface="Doppio One"/>
              <a:sym typeface="Doppio One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oppio One"/>
              <a:buAutoNum type="arabicPeriod"/>
            </a:pPr>
            <a:r>
              <a:rPr lang="en">
                <a:solidFill>
                  <a:schemeClr val="lt1"/>
                </a:solidFill>
                <a:latin typeface="Doppio One"/>
                <a:ea typeface="Doppio One"/>
                <a:cs typeface="Doppio One"/>
                <a:sym typeface="Doppio One"/>
              </a:rPr>
              <a:t>Data Preprocessing (change datatype of columns, drop repetitive columns, etc)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0" y="852363"/>
            <a:ext cx="9113682" cy="284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6C7B46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